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567" r:id="rId3"/>
    <p:sldId id="575" r:id="rId4"/>
    <p:sldId id="571" r:id="rId5"/>
    <p:sldId id="594" r:id="rId6"/>
    <p:sldId id="593" r:id="rId7"/>
    <p:sldId id="596" r:id="rId8"/>
    <p:sldId id="305" r:id="rId9"/>
  </p:sldIdLst>
  <p:sldSz cx="10693400" cy="7561263"/>
  <p:notesSz cx="6858000" cy="9144000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66CA6"/>
    <a:srgbClr val="00B050"/>
    <a:srgbClr val="9467BD"/>
    <a:srgbClr val="D62627"/>
    <a:srgbClr val="1F77B4"/>
    <a:srgbClr val="FF7F0C"/>
    <a:srgbClr val="2CA02C"/>
    <a:srgbClr val="00FF00"/>
    <a:srgbClr val="090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082" autoAdjust="0"/>
  </p:normalViewPr>
  <p:slideViewPr>
    <p:cSldViewPr snapToGrid="0">
      <p:cViewPr varScale="1">
        <p:scale>
          <a:sx n="103" d="100"/>
          <a:sy n="103" d="100"/>
        </p:scale>
        <p:origin x="1338" y="120"/>
      </p:cViewPr>
      <p:guideLst>
        <p:guide orient="horz" pos="2382"/>
        <p:guide pos="3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</a:t>
            </a:r>
            <a:r>
              <a:rPr lang="en-US" altLang="zh-TW" sz="1369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siang</a:t>
            </a:r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2024/3/19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110099" y="2678883"/>
            <a:ext cx="6583301" cy="3828838"/>
          </a:xfrm>
        </p:spPr>
        <p:txBody>
          <a:bodyPr/>
          <a:lstStyle/>
          <a:p>
            <a:r>
              <a:rPr lang="en-US" altLang="zh-TW" sz="2800"/>
              <a:t>Blind estimation of acoustic transfer functions (ATFs) and dereverberation based on convolutive transfer functions (CTFs)</a:t>
            </a:r>
            <a:br>
              <a:rPr lang="zh-TW" altLang="en-US" sz="4000"/>
            </a:br>
            <a:br>
              <a:rPr lang="en-US" altLang="zh-TW" sz="3200"/>
            </a:br>
            <a:br>
              <a:rPr lang="en-US" altLang="zh-TW"/>
            </a:br>
            <a:r>
              <a:rPr lang="en-US" altLang="zh-TW" sz="2000" b="0">
                <a:solidFill>
                  <a:srgbClr val="8A0045"/>
                </a:solidFill>
              </a:rPr>
              <a:t>Date</a:t>
            </a:r>
            <a:r>
              <a:rPr lang="zh-TW" altLang="en-US" sz="2000" b="0">
                <a:solidFill>
                  <a:srgbClr val="8A0045"/>
                </a:solidFill>
              </a:rPr>
              <a:t>：</a:t>
            </a:r>
            <a:r>
              <a:rPr lang="en-US" altLang="zh-TW" sz="2000" b="0">
                <a:solidFill>
                  <a:srgbClr val="8A0045"/>
                </a:solidFill>
              </a:rPr>
              <a:t>2024. 03. 20</a:t>
            </a:r>
            <a:endParaRPr lang="zh-TW" altLang="en-US" sz="200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0437" y="4974949"/>
            <a:ext cx="2740741" cy="180322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  <a:p>
            <a:pPr algn="just"/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Presenter:</a:t>
            </a:r>
          </a:p>
          <a:p>
            <a:pPr algn="just"/>
            <a:r>
              <a:rPr lang="en-US" altLang="zh-TW" sz="2000" err="1">
                <a:solidFill>
                  <a:schemeClr val="tx1"/>
                </a:solidFill>
                <a:cs typeface="Times New Roman" panose="02020603050405020304" pitchFamily="18" charset="0"/>
              </a:rPr>
              <a:t>Anchi</a:t>
            </a:r>
            <a:r>
              <a:rPr lang="zh-TW" altLang="en-US" sz="200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zh-TW" sz="2000">
                <a:solidFill>
                  <a:schemeClr val="tx1"/>
                </a:solidFill>
                <a:cs typeface="Times New Roman" panose="02020603050405020304" pitchFamily="18" charset="0"/>
              </a:rPr>
              <a:t>Yuan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34669" y="1251314"/>
            <a:ext cx="10335493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setting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Experiment results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1" y="100214"/>
            <a:ext cx="7123429" cy="633276"/>
          </a:xfrm>
        </p:spPr>
        <p:txBody>
          <a:bodyPr/>
          <a:lstStyle/>
          <a:p>
            <a:r>
              <a:rPr lang="en-US" altLang="zh-TW"/>
              <a:t>Experiment setting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578C12A-002C-4C53-845E-A8C69542C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77" y="1026471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Experiment place : listening room (</a:t>
            </a:r>
            <a:r>
              <a:rPr lang="zh-TW" altLang="en-US" sz="2400" b="0">
                <a:cs typeface="Times New Roman" panose="02020603050405020304" pitchFamily="18" charset="0"/>
              </a:rPr>
              <a:t>聆聽室</a:t>
            </a:r>
            <a:r>
              <a:rPr lang="en-US" altLang="zh-TW" sz="2400" b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Measured</a:t>
            </a:r>
            <a:r>
              <a:rPr lang="zh-TW" altLang="en-US" sz="2400" b="0">
                <a:cs typeface="Times New Roman" panose="02020603050405020304" pitchFamily="18" charset="0"/>
              </a:rPr>
              <a:t> </a:t>
            </a:r>
            <a:r>
              <a:rPr lang="en-US" altLang="zh-TW" sz="2400" b="0">
                <a:cs typeface="Times New Roman" panose="02020603050405020304" pitchFamily="18" charset="0"/>
              </a:rPr>
              <a:t>reverberation time T</a:t>
            </a:r>
            <a:r>
              <a:rPr lang="en-US" altLang="zh-TW" sz="2400" b="0" baseline="-25000"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cs typeface="Times New Roman" panose="02020603050405020304" pitchFamily="18" charset="0"/>
              </a:rPr>
              <a:t> = 0.17s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Array type : Uniform linear array (ULA)</a:t>
            </a:r>
            <a:endParaRPr lang="zh-TW" altLang="en-US" sz="2400" b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Number </a:t>
            </a:r>
            <a:r>
              <a:rPr lang="en-US" altLang="zh-TW" sz="2400" b="0" dirty="0">
                <a:cs typeface="Times New Roman" panose="02020603050405020304" pitchFamily="18" charset="0"/>
              </a:rPr>
              <a:t>of microphones </a:t>
            </a:r>
            <a:r>
              <a:rPr lang="en-US" altLang="zh-TW" sz="2400" b="0">
                <a:cs typeface="Times New Roman" panose="02020603050405020304" pitchFamily="18" charset="0"/>
              </a:rPr>
              <a:t>= 6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Spacing </a:t>
            </a:r>
            <a:r>
              <a:rPr lang="en-US" altLang="zh-TW" sz="2400" b="0">
                <a:cs typeface="Times New Roman" panose="02020603050405020304" pitchFamily="18" charset="0"/>
              </a:rPr>
              <a:t>= 0.07m (7cm</a:t>
            </a:r>
            <a:r>
              <a:rPr lang="en-US" altLang="zh-TW" sz="2400" b="0" dirty="0"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sz="2400" b="0" dirty="0">
                <a:cs typeface="Times New Roman" panose="02020603050405020304" pitchFamily="18" charset="0"/>
              </a:rPr>
              <a:t>Aperture </a:t>
            </a:r>
            <a:r>
              <a:rPr lang="en-US" altLang="zh-TW" sz="2400" b="0">
                <a:cs typeface="Times New Roman" panose="02020603050405020304" pitchFamily="18" charset="0"/>
              </a:rPr>
              <a:t>= (6-1)*0.07 = 0.35m </a:t>
            </a:r>
            <a:endParaRPr lang="en-US" altLang="zh-TW" sz="2400" b="0" dirty="0">
              <a:cs typeface="Times New Roman" panose="02020603050405020304" pitchFamily="18" charset="0"/>
            </a:endParaRPr>
          </a:p>
          <a:p>
            <a:r>
              <a:rPr lang="en-US" altLang="zh-TW" sz="2400" b="0">
                <a:cs typeface="Times New Roman" panose="02020603050405020304" pitchFamily="18" charset="0"/>
              </a:rPr>
              <a:t>Sampling </a:t>
            </a:r>
            <a:r>
              <a:rPr lang="en-US" altLang="zh-TW" sz="2400" b="0" dirty="0">
                <a:cs typeface="Times New Roman" panose="02020603050405020304" pitchFamily="18" charset="0"/>
              </a:rPr>
              <a:t>frequency </a:t>
            </a:r>
            <a:r>
              <a:rPr lang="en-US" altLang="zh-TW" sz="2400" b="0">
                <a:cs typeface="Times New Roman" panose="02020603050405020304" pitchFamily="18" charset="0"/>
              </a:rPr>
              <a:t>= 48kHz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Source type : white noise</a:t>
            </a:r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72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123429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stationary)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0022CC6-0CF5-4E63-97CF-FD5E9EE68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9" y="752038"/>
            <a:ext cx="4320000" cy="324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8625DA-00D1-4010-A72A-06DADB92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28" y="752038"/>
            <a:ext cx="4320000" cy="324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60099D-8419-4910-B579-1CB7891EE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581" y="4031750"/>
            <a:ext cx="4320000" cy="32400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3BCA0882-DA1D-4C4B-B623-0B16D2218AB3}"/>
              </a:ext>
            </a:extLst>
          </p:cNvPr>
          <p:cNvSpPr/>
          <p:nvPr/>
        </p:nvSpPr>
        <p:spPr>
          <a:xfrm>
            <a:off x="5010540" y="4282096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380DBA0-2B7E-46A3-A3B3-0D6F9C72596F}"/>
              </a:ext>
            </a:extLst>
          </p:cNvPr>
          <p:cNvSpPr/>
          <p:nvPr/>
        </p:nvSpPr>
        <p:spPr>
          <a:xfrm>
            <a:off x="5010540" y="6649950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27C6BE-C36C-49CD-B735-539783DB3662}"/>
              </a:ext>
            </a:extLst>
          </p:cNvPr>
          <p:cNvCxnSpPr>
            <a:stCxn id="17" idx="2"/>
          </p:cNvCxnSpPr>
          <p:nvPr/>
        </p:nvCxnSpPr>
        <p:spPr>
          <a:xfrm flipH="1">
            <a:off x="3704254" y="4408059"/>
            <a:ext cx="1306286" cy="99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E441FE0-80BF-4C18-A2EC-8C770BAC1163}"/>
              </a:ext>
            </a:extLst>
          </p:cNvPr>
          <p:cNvCxnSpPr>
            <a:cxnSpLocks/>
          </p:cNvCxnSpPr>
          <p:nvPr/>
        </p:nvCxnSpPr>
        <p:spPr>
          <a:xfrm flipH="1" flipV="1">
            <a:off x="3704254" y="5417688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A526CF-1257-42E9-8A26-C46E4884A17D}"/>
              </a:ext>
            </a:extLst>
          </p:cNvPr>
          <p:cNvSpPr txBox="1"/>
          <p:nvPr/>
        </p:nvSpPr>
        <p:spPr>
          <a:xfrm>
            <a:off x="530989" y="5177315"/>
            <a:ext cx="312457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E17D14FD-9500-47C9-837F-B9A1F6A76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51" y="3991851"/>
            <a:ext cx="4320000" cy="324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114" y="79050"/>
            <a:ext cx="7123429" cy="633276"/>
          </a:xfrm>
        </p:spPr>
        <p:txBody>
          <a:bodyPr/>
          <a:lstStyle/>
          <a:p>
            <a:r>
              <a:rPr lang="en-US" altLang="zh-TW"/>
              <a:t>Experiment</a:t>
            </a:r>
            <a:r>
              <a:rPr lang="en-US" altLang="zh-TW" sz="2800"/>
              <a:t> results (Kalman nonstationary)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0022CC6-0CF5-4E63-97CF-FD5E9EE68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09" y="752038"/>
            <a:ext cx="4320000" cy="32400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3BCA0882-DA1D-4C4B-B623-0B16D2218AB3}"/>
              </a:ext>
            </a:extLst>
          </p:cNvPr>
          <p:cNvSpPr/>
          <p:nvPr/>
        </p:nvSpPr>
        <p:spPr>
          <a:xfrm>
            <a:off x="5010540" y="4282096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380DBA0-2B7E-46A3-A3B3-0D6F9C72596F}"/>
              </a:ext>
            </a:extLst>
          </p:cNvPr>
          <p:cNvSpPr/>
          <p:nvPr/>
        </p:nvSpPr>
        <p:spPr>
          <a:xfrm>
            <a:off x="5010540" y="6649950"/>
            <a:ext cx="214604" cy="2519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D27C6BE-C36C-49CD-B735-539783DB3662}"/>
              </a:ext>
            </a:extLst>
          </p:cNvPr>
          <p:cNvCxnSpPr>
            <a:stCxn id="17" idx="2"/>
          </p:cNvCxnSpPr>
          <p:nvPr/>
        </p:nvCxnSpPr>
        <p:spPr>
          <a:xfrm flipH="1">
            <a:off x="3704254" y="4408059"/>
            <a:ext cx="1306286" cy="993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E441FE0-80BF-4C18-A2EC-8C770BAC1163}"/>
              </a:ext>
            </a:extLst>
          </p:cNvPr>
          <p:cNvCxnSpPr>
            <a:cxnSpLocks/>
          </p:cNvCxnSpPr>
          <p:nvPr/>
        </p:nvCxnSpPr>
        <p:spPr>
          <a:xfrm flipH="1" flipV="1">
            <a:off x="3704254" y="5417688"/>
            <a:ext cx="1306286" cy="1358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2A526CF-1257-42E9-8A26-C46E4884A17D}"/>
              </a:ext>
            </a:extLst>
          </p:cNvPr>
          <p:cNvSpPr txBox="1"/>
          <p:nvPr/>
        </p:nvSpPr>
        <p:spPr>
          <a:xfrm>
            <a:off x="530989" y="5177315"/>
            <a:ext cx="3124573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</a:t>
            </a:r>
            <a:r>
              <a:rPr lang="en-US" altLang="zh-TW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</a:t>
            </a:r>
            <a:r>
              <a:rPr lang="en-US" altLang="zh-TW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match</a:t>
            </a:r>
            <a:endParaRPr lang="zh-TW" alt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E9C86A-A82E-4D4E-8A76-9C2F16E10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455" y="752038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6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Experiment results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3C85A7A-6ABF-4629-8D94-9179BED9C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47306"/>
              </p:ext>
            </p:extLst>
          </p:nvPr>
        </p:nvGraphicFramePr>
        <p:xfrm>
          <a:off x="2296315" y="4394523"/>
          <a:ext cx="6100768" cy="139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7166">
                  <a:extLst>
                    <a:ext uri="{9D8B030D-6E8A-4147-A177-3AD203B41FA5}">
                      <a16:colId xmlns:a16="http://schemas.microsoft.com/office/drawing/2014/main" val="302551452"/>
                    </a:ext>
                  </a:extLst>
                </a:gridCol>
                <a:gridCol w="1623602">
                  <a:extLst>
                    <a:ext uri="{9D8B030D-6E8A-4147-A177-3AD203B41FA5}">
                      <a16:colId xmlns:a16="http://schemas.microsoft.com/office/drawing/2014/main" val="105269062"/>
                    </a:ext>
                  </a:extLst>
                </a:gridCol>
              </a:tblGrid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NRMSPM(dB)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78383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stationary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-5.3631</a:t>
                      </a:r>
                      <a:endParaRPr lang="zh-TW" sz="1800" b="0" kern="1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274771"/>
                  </a:ext>
                </a:extLst>
              </a:tr>
              <a:tr h="46507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Kalman nonstationary</a:t>
                      </a:r>
                      <a:endParaRPr lang="zh-TW" alt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8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-5.0719</a:t>
                      </a:r>
                      <a:endParaRPr lang="zh-TW" sz="18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560576"/>
                  </a:ext>
                </a:extLst>
              </a:tr>
            </a:tbl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E95F3A83-7F39-4139-9B14-10D2CEFC59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009" y="1296322"/>
          <a:ext cx="9947381" cy="255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Equation" r:id="rId3" imgW="5841720" imgH="1498320" progId="Equation.DSMT4">
                  <p:embed/>
                </p:oleObj>
              </mc:Choice>
              <mc:Fallback>
                <p:oleObj name="Equation" r:id="rId3" imgW="5841720" imgH="1498320" progId="Equation.DSMT4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E95F3A83-7F39-4139-9B14-10D2CEFC59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09" y="1296322"/>
                        <a:ext cx="9947381" cy="2551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553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2D8E1A-F461-4F59-ABDF-2C1A8EA7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4" y="110185"/>
            <a:ext cx="9308232" cy="633276"/>
          </a:xfrm>
        </p:spPr>
        <p:txBody>
          <a:bodyPr/>
          <a:lstStyle/>
          <a:p>
            <a:r>
              <a:rPr lang="en-US" altLang="zh-TW"/>
              <a:t>Summary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A83291F-0E56-4A13-82EE-14DE54846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130E1AB-D00C-4653-92A8-60678C0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F6DC8-1365-433F-A8B0-3606F76C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11C72F39-2FCC-407B-9B9D-BF1E03F82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" y="901088"/>
            <a:ext cx="9744710" cy="5759085"/>
          </a:xfrm>
        </p:spPr>
        <p:txBody>
          <a:bodyPr>
            <a:normAutofit/>
          </a:bodyPr>
          <a:lstStyle/>
          <a:p>
            <a:r>
              <a:rPr lang="en-US" altLang="zh-TW" sz="2400" b="0">
                <a:cs typeface="Times New Roman" panose="02020603050405020304" pitchFamily="18" charset="0"/>
              </a:rPr>
              <a:t>MCLMS of BSI → failure (out of memory)</a:t>
            </a:r>
          </a:p>
          <a:p>
            <a:r>
              <a:rPr lang="en-US" altLang="zh-TW" sz="2400" b="0">
                <a:cs typeface="Times New Roman" panose="02020603050405020304" pitchFamily="18" charset="0"/>
              </a:rPr>
              <a:t>Mismatch of direct sound → measurement error of distance between mics and loudspeaker</a:t>
            </a:r>
          </a:p>
          <a:p>
            <a:endParaRPr lang="en-US" altLang="zh-TW" sz="2400" b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8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2024/3/19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2E273F-1411-4F94-88EF-92FD88F41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7" y="653142"/>
            <a:ext cx="5672227" cy="5794311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4CE19F-D234-40C7-A195-8E9093C9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07" y="2277268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247280</TotalTime>
  <Words>255</Words>
  <Application>Microsoft Office PowerPoint</Application>
  <PresentationFormat>自訂</PresentationFormat>
  <Paragraphs>58</Paragraphs>
  <Slides>8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Office 佈景主題</vt:lpstr>
      <vt:lpstr>Equation</vt:lpstr>
      <vt:lpstr>Blind estimation of acoustic transfer functions (ATFs) and dereverberation based on convolutive transfer functions (CTFs)   Date：2024. 03. 20</vt:lpstr>
      <vt:lpstr>Outline</vt:lpstr>
      <vt:lpstr>Experiment setting</vt:lpstr>
      <vt:lpstr>Experiment results (Kalman stationary)</vt:lpstr>
      <vt:lpstr>Experiment results (Kalman nonstationary)</vt:lpstr>
      <vt:lpstr>Experiment results</vt:lpstr>
      <vt:lpstr>Summary</vt:lpstr>
      <vt:lpstr>PowerPoint 簡報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2754</cp:revision>
  <dcterms:created xsi:type="dcterms:W3CDTF">2012-11-25T05:37:01Z</dcterms:created>
  <dcterms:modified xsi:type="dcterms:W3CDTF">2024-03-19T09:00:47Z</dcterms:modified>
</cp:coreProperties>
</file>